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20" d="100"/>
          <a:sy n="20" d="100"/>
        </p:scale>
        <p:origin x="1090" y="-3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4/11/2019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3.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5"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0.png"/><Relationship Id="rId20" Type="http://schemas.microsoft.com/office/2007/relationships/hdphoto" Target="../media/hdphoto6.wdp"/><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6.png"/><Relationship Id="rId24" Type="http://schemas.microsoft.com/office/2007/relationships/hdphoto" Target="../media/hdphoto7.wdp"/><Relationship Id="rId5" Type="http://schemas.openxmlformats.org/officeDocument/2006/relationships/image" Target="../media/image3.png"/><Relationship Id="rId15" Type="http://schemas.microsoft.com/office/2007/relationships/hdphoto" Target="../media/hdphoto4.wdp"/><Relationship Id="rId23" Type="http://schemas.openxmlformats.org/officeDocument/2006/relationships/image" Target="../media/image15.png"/><Relationship Id="rId28" Type="http://schemas.openxmlformats.org/officeDocument/2006/relationships/image" Target="../media/image18.png"/><Relationship Id="rId10" Type="http://schemas.openxmlformats.org/officeDocument/2006/relationships/image" Target="../media/image50.png"/><Relationship Id="rId19" Type="http://schemas.openxmlformats.org/officeDocument/2006/relationships/image" Target="../media/image12.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9.png"/><Relationship Id="rId22" Type="http://schemas.openxmlformats.org/officeDocument/2006/relationships/image" Target="../media/image14.jpg"/><Relationship Id="rId27" Type="http://schemas.openxmlformats.org/officeDocument/2006/relationships/image" Target="../media/image17.PNG"/><Relationship Id="rId30" Type="http://schemas.microsoft.com/office/2007/relationships/hdphoto" Target="../media/hdphoto9.wdp"/></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5.png"/><Relationship Id="rId18" Type="http://schemas.microsoft.com/office/2007/relationships/hdphoto" Target="../media/hdphoto8.wdp"/><Relationship Id="rId3" Type="http://schemas.openxmlformats.org/officeDocument/2006/relationships/image" Target="../media/image21.png"/><Relationship Id="rId7" Type="http://schemas.microsoft.com/office/2007/relationships/hdphoto" Target="../media/hdphoto4.wdp"/><Relationship Id="rId12" Type="http://schemas.openxmlformats.org/officeDocument/2006/relationships/image" Target="../media/image27.png"/><Relationship Id="rId17" Type="http://schemas.openxmlformats.org/officeDocument/2006/relationships/image" Target="../media/image16.png"/><Relationship Id="rId2" Type="http://schemas.openxmlformats.org/officeDocument/2006/relationships/image" Target="../media/image20.jpeg"/><Relationship Id="rId16"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19.png"/><Relationship Id="rId10" Type="http://schemas.microsoft.com/office/2007/relationships/hdphoto" Target="../media/hdphoto10.wdp"/><Relationship Id="rId19"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5.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3.jpeg"/><Relationship Id="rId3" Type="http://schemas.openxmlformats.org/officeDocument/2006/relationships/image" Target="../media/image30.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jpeg"/><Relationship Id="rId25" Type="http://schemas.openxmlformats.org/officeDocument/2006/relationships/image" Target="../media/image52.png"/><Relationship Id="rId2" Type="http://schemas.openxmlformats.org/officeDocument/2006/relationships/image" Target="../media/image29.png"/><Relationship Id="rId16" Type="http://schemas.openxmlformats.org/officeDocument/2006/relationships/image" Target="../media/image42.jpe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1.png"/><Relationship Id="rId5" Type="http://schemas.openxmlformats.org/officeDocument/2006/relationships/image" Target="../media/image3.png"/><Relationship Id="rId15" Type="http://schemas.openxmlformats.org/officeDocument/2006/relationships/image" Target="../media/image41.jpeg"/><Relationship Id="rId23" Type="http://schemas.openxmlformats.org/officeDocument/2006/relationships/image" Target="../media/image49.png"/><Relationship Id="rId28" Type="http://schemas.openxmlformats.org/officeDocument/2006/relationships/image" Target="../media/image55.png"/><Relationship Id="rId10" Type="http://schemas.openxmlformats.org/officeDocument/2006/relationships/image" Target="../media/image36.png"/><Relationship Id="rId19" Type="http://schemas.openxmlformats.org/officeDocument/2006/relationships/image" Target="../media/image45.jp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jpg"/><Relationship Id="rId22" Type="http://schemas.openxmlformats.org/officeDocument/2006/relationships/image" Target="../media/image48.PNG"/><Relationship Id="rId27"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sp>
        <p:nvSpPr>
          <p:cNvPr id="31" name="TextBox 30"/>
          <p:cNvSpPr txBox="1"/>
          <p:nvPr/>
        </p:nvSpPr>
        <p:spPr>
          <a:xfrm>
            <a:off x="13624724" y="5713011"/>
            <a:ext cx="15099616" cy="19032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975282"/>
            <a:ext cx="12470501" cy="501675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p>
        </p:txBody>
      </p:sp>
      <mc:AlternateContent xmlns:mc="http://schemas.openxmlformats.org/markup-compatibility/2006" xmlns:a14="http://schemas.microsoft.com/office/drawing/2010/main">
        <mc:Choice Requires="a14">
          <p:sp>
            <p:nvSpPr>
              <p:cNvPr id="27" name="TextBox 26"/>
              <p:cNvSpPr txBox="1"/>
              <p:nvPr/>
            </p:nvSpPr>
            <p:spPr>
              <a:xfrm>
                <a:off x="789561" y="8227773"/>
                <a:ext cx="12519237" cy="5476756"/>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P = K * A </a:t>
                </a:r>
                <a:r>
                  <a:rPr lang="en-US" sz="3200" dirty="0">
                    <a:latin typeface="Times New Roman" panose="02020603050405020304" pitchFamily="18" charset="0"/>
                    <a:cs typeface="Times New Roman" panose="02020603050405020304" pitchFamily="18" charset="0"/>
                  </a:rPr>
                  <a:t>  </a:t>
                </a: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Polarization constant 	                    K = Thermal Equilibrium Coefficient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hyperbolic function   </a:t>
                </a:r>
              </a:p>
              <a:p>
                <a:r>
                  <a:rPr lang="en-US" sz="2800" dirty="0">
                    <a:latin typeface="Times New Roman" panose="02020603050405020304" pitchFamily="18" charset="0"/>
                    <a:cs typeface="Times New Roman" panose="02020603050405020304" pitchFamily="18" charset="0"/>
                  </a:rPr>
                  <a:t>        k = Boltzmann Constant </a:t>
                </a:r>
              </a:p>
              <a:p>
                <a:r>
                  <a:rPr lang="en-US" sz="2800" dirty="0">
                    <a:latin typeface="Times New Roman" panose="02020603050405020304" pitchFamily="18" charset="0"/>
                    <a:cs typeface="Times New Roman" panose="02020603050405020304" pitchFamily="18" charset="0"/>
                  </a:rPr>
                  <a:t>        T = Temperature (Kelvin)	</a:t>
                </a: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hyperbolic tangent function used for calculating the Thermal Polarization at Thermal Equilibrium. A Thermal Polarization is recorded with one of four devices in the lab, then with the Thermal Equilibrium Coefficient, equation (ii), we can relate each of the four measurement devices to accurately describe the polarization of our target material. </a:t>
                </a:r>
              </a:p>
            </p:txBody>
          </p:sp>
        </mc:Choice>
        <mc:Fallback xmlns="">
          <p:sp>
            <p:nvSpPr>
              <p:cNvPr id="27" name="TextBox 26"/>
              <p:cNvSpPr txBox="1">
                <a:spLocks noRot="1" noChangeAspect="1" noMove="1" noResize="1" noEditPoints="1" noAdjustHandles="1" noChangeArrowheads="1" noChangeShapeType="1" noTextEdit="1"/>
              </p:cNvSpPr>
              <p:nvPr/>
            </p:nvSpPr>
            <p:spPr>
              <a:xfrm>
                <a:off x="789561" y="8227773"/>
                <a:ext cx="12519237" cy="5476756"/>
              </a:xfrm>
              <a:prstGeom prst="rect">
                <a:avLst/>
              </a:prstGeom>
              <a:blipFill>
                <a:blip r:embed="rId2"/>
                <a:stretch>
                  <a:fillRect t="-1889" r="-341" b="-2111"/>
                </a:stretch>
              </a:blipFill>
              <a:ln>
                <a:solidFill>
                  <a:schemeClr val="tx1"/>
                </a:solidFill>
              </a:ln>
            </p:spPr>
            <p:txBody>
              <a:bodyPr/>
              <a:lstStyle/>
              <a:p>
                <a:r>
                  <a:rPr lang="en-US">
                    <a:noFill/>
                  </a:rPr>
                  <a:t> </a:t>
                </a:r>
              </a:p>
            </p:txBody>
          </p:sp>
        </mc:Fallback>
      </mc:AlternateContent>
      <p:sp>
        <p:nvSpPr>
          <p:cNvPr id="5" name="TextBox 4"/>
          <p:cNvSpPr txBox="1"/>
          <p:nvPr/>
        </p:nvSpPr>
        <p:spPr>
          <a:xfrm>
            <a:off x="28898876" y="22294651"/>
            <a:ext cx="14354383" cy="81015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3">
            <a:alphaModFix/>
            <a:biLevel thresh="75000"/>
            <a:extLst>
              <a:ext uri="{BEBA8EAE-BF5A-486C-A8C5-ECC9F3942E4B}">
                <a14:imgProps xmlns:a14="http://schemas.microsoft.com/office/drawing/2010/main">
                  <a14:imgLayer r:embed="rId4">
                    <a14:imgEffect>
                      <a14:sharpenSoften amount="50000"/>
                    </a14:imgEffect>
                  </a14:imgLayer>
                </a14:imgProps>
              </a:ext>
            </a:extLst>
          </a:blip>
          <a:srcRect l="4952" t="19924" r="64249" b="22254"/>
          <a:stretch/>
        </p:blipFill>
        <p:spPr>
          <a:xfrm>
            <a:off x="40432383" y="711768"/>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hqprint">
            <a:biLevel thresh="75000"/>
            <a:extLst>
              <a:ext uri="{28A0092B-C50C-407E-A947-70E740481C1C}">
                <a14:useLocalDpi xmlns:a14="http://schemas.microsoft.com/office/drawing/2010/main" val="0"/>
              </a:ext>
            </a:extLst>
          </a:blip>
          <a:stretch>
            <a:fillRect/>
          </a:stretch>
        </p:blipFill>
        <p:spPr>
          <a:xfrm>
            <a:off x="842934" y="1149088"/>
            <a:ext cx="9702448" cy="1633867"/>
          </a:xfrm>
          <a:prstGeom prst="rect">
            <a:avLst/>
          </a:prstGeom>
        </p:spPr>
      </p:pic>
      <p:sp>
        <p:nvSpPr>
          <p:cNvPr id="11" name="TextBox 10"/>
          <p:cNvSpPr txBox="1"/>
          <p:nvPr/>
        </p:nvSpPr>
        <p:spPr>
          <a:xfrm>
            <a:off x="14082800" y="996525"/>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548578" y="1365856"/>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8">
            <a:extLst>
              <a:ext uri="{BEBA8EAE-BF5A-486C-A8C5-ECC9F3942E4B}">
                <a14:imgProps xmlns:a14="http://schemas.microsoft.com/office/drawing/2010/main">
                  <a14:imgLayer r:embed="rId9">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98818" y="7640958"/>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all the members of Slifer and Long Lab, Karl Slifer, Elena Long, David Ruth, Nathaly Santiesteban, and Tristian Anderson for all the support. </a:t>
            </a:r>
            <a:endParaRPr lang="en-US" sz="6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8898877" y="5071627"/>
                <a:ext cx="14354383" cy="101294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manufactures. Allen Bradley Resistors are Negative Temperature Coefficient resistors, meaning they exhibit an exponential increase in resistance in low temperatures.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10129440"/>
              </a:xfrm>
              <a:prstGeom prst="rect">
                <a:avLst/>
              </a:prstGeom>
              <a:blipFill>
                <a:blip r:embed="rId10"/>
                <a:stretch>
                  <a:fillRect l="-509" t="-1022" r="-1273"/>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320611" y="10698508"/>
            <a:ext cx="5510914" cy="4133186"/>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4027786"/>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82237" y="24027786"/>
            <a:ext cx="6400800" cy="4800600"/>
          </a:xfrm>
          <a:prstGeom prst="rect">
            <a:avLst/>
          </a:prstGeom>
          <a:ln>
            <a:solidFill>
              <a:schemeClr val="tx1"/>
            </a:solidFill>
          </a:ln>
        </p:spPr>
      </p:pic>
      <p:sp>
        <p:nvSpPr>
          <p:cNvPr id="8" name="TextBox 7"/>
          <p:cNvSpPr txBox="1"/>
          <p:nvPr/>
        </p:nvSpPr>
        <p:spPr>
          <a:xfrm>
            <a:off x="28898876" y="15499149"/>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shows the dissipation from a top down viewpoint and Figure (ii) shows a side profile. Thermal analysis was done using SOLIDWORKS.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446555"/>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point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9026101"/>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748978" y="29026101"/>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01555"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8678509"/>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184372" y="18673726"/>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10418282" y="26932234"/>
            <a:ext cx="2199436" cy="24349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38294" y="19590279"/>
            <a:ext cx="12470501" cy="5166360"/>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Power Study of Tempo</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 </a:t>
            </a:r>
          </a:p>
        </p:txBody>
      </p:sp>
      <p:sp>
        <p:nvSpPr>
          <p:cNvPr id="29" name="TextBox 28"/>
          <p:cNvSpPr txBox="1"/>
          <p:nvPr/>
        </p:nvSpPr>
        <p:spPr>
          <a:xfrm>
            <a:off x="13624724" y="3434085"/>
            <a:ext cx="15080836"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Background</a:t>
            </a:r>
          </a:p>
          <a:p>
            <a:pPr algn="ctr"/>
            <a:r>
              <a:rPr lang="en-US" sz="2800" dirty="0">
                <a:latin typeface="Times New Roman" panose="02020603050405020304" pitchFamily="18" charset="0"/>
                <a:cs typeface="Times New Roman" panose="02020603050405020304" pitchFamily="18" charset="0"/>
              </a:rPr>
              <a:t>My research at the Polarized Target Lab was to test polarizable proton rich target material for use in our DNP polarizer (as seen on the left). Secondly, to implement a system to vaporized liquid helium venting from the fridge space (as seen on the right).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1"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5" y="14016961"/>
            <a:ext cx="12470501" cy="5324535"/>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590503" y="14883773"/>
            <a:ext cx="3878474" cy="3901222"/>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1281553" y="14883773"/>
            <a:ext cx="6068121" cy="353943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t>
            </a:r>
          </a:p>
        </p:txBody>
      </p:sp>
      <p:pic>
        <p:nvPicPr>
          <p:cNvPr id="35" name="Picture 3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50990" y="20676400"/>
            <a:ext cx="4800276" cy="3600207"/>
          </a:xfrm>
          <a:prstGeom prst="rect">
            <a:avLst/>
          </a:prstGeom>
          <a:ln>
            <a:solidFill>
              <a:schemeClr val="tx1"/>
            </a:solidFill>
          </a:ln>
        </p:spPr>
      </p:pic>
      <p:sp>
        <p:nvSpPr>
          <p:cNvPr id="32" name="TextBox 31">
            <a:extLst>
              <a:ext uri="{FF2B5EF4-FFF2-40B4-BE49-F238E27FC236}">
                <a16:creationId xmlns:a16="http://schemas.microsoft.com/office/drawing/2014/main" id="{3413FDF1-38CE-4685-81CD-0594BBE5E3BA}"/>
              </a:ext>
            </a:extLst>
          </p:cNvPr>
          <p:cNvSpPr txBox="1"/>
          <p:nvPr/>
        </p:nvSpPr>
        <p:spPr>
          <a:xfrm>
            <a:off x="7407013" y="20402806"/>
            <a:ext cx="5119303" cy="3970318"/>
          </a:xfrm>
          <a:prstGeom prst="rect">
            <a:avLst/>
          </a:prstGeom>
          <a:noFill/>
        </p:spPr>
        <p:txBody>
          <a:bodyPr wrap="square" rtlCol="0">
            <a:spAutoFit/>
          </a:bodyPr>
          <a:lstStyle/>
          <a:p>
            <a:r>
              <a:rPr lang="en-US" sz="2800" dirty="0"/>
              <a:t>Power Study of Tempo Text</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9" cstate="hqprint">
            <a:extLst>
              <a:ext uri="{BEBA8EAE-BF5A-486C-A8C5-ECC9F3942E4B}">
                <a14:imgProps xmlns:a14="http://schemas.microsoft.com/office/drawing/2010/main">
                  <a14:imgLayer r:embed="rId30">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7956329" y="26170297"/>
            <a:ext cx="2503047" cy="335514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450990" y="26170297"/>
            <a:ext cx="6117143" cy="523220"/>
          </a:xfrm>
          <a:prstGeom prst="rect">
            <a:avLst/>
          </a:prstGeom>
          <a:noFill/>
        </p:spPr>
        <p:txBody>
          <a:bodyPr wrap="square" rtlCol="0">
            <a:spAutoFit/>
          </a:bodyPr>
          <a:lstStyle/>
          <a:p>
            <a:r>
              <a:rPr lang="en-US" sz="2800" dirty="0"/>
              <a:t>Tempo Doped Araldite Target Text</a:t>
            </a:r>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map&#10;&#10;Description automatically generated">
            <a:extLst>
              <a:ext uri="{FF2B5EF4-FFF2-40B4-BE49-F238E27FC236}">
                <a16:creationId xmlns:a16="http://schemas.microsoft.com/office/drawing/2014/main" id="{DCEEF608-35D0-4E26-971A-D87812E6AAA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74195" y="12225538"/>
            <a:ext cx="4054191" cy="3970364"/>
          </a:xfrm>
          <a:prstGeom prst="rect">
            <a:avLst/>
          </a:prstGeom>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6370</TotalTime>
  <Words>1659</Words>
  <Application>Microsoft Office PowerPoint</Application>
  <PresentationFormat>Custom</PresentationFormat>
  <Paragraphs>218</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Collins, Thomas</cp:lastModifiedBy>
  <cp:revision>100</cp:revision>
  <dcterms:created xsi:type="dcterms:W3CDTF">2019-03-12T18:14:39Z</dcterms:created>
  <dcterms:modified xsi:type="dcterms:W3CDTF">2019-04-11T13:45:29Z</dcterms:modified>
</cp:coreProperties>
</file>